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79" r:id="rId3"/>
    <p:sldId id="256" r:id="rId4"/>
    <p:sldId id="261" r:id="rId5"/>
    <p:sldId id="257" r:id="rId6"/>
    <p:sldId id="258" r:id="rId7"/>
    <p:sldId id="262" r:id="rId8"/>
    <p:sldId id="259" r:id="rId9"/>
    <p:sldId id="263" r:id="rId10"/>
    <p:sldId id="267" r:id="rId11"/>
    <p:sldId id="271" r:id="rId12"/>
    <p:sldId id="269" r:id="rId13"/>
    <p:sldId id="273" r:id="rId14"/>
    <p:sldId id="274" r:id="rId15"/>
    <p:sldId id="275" r:id="rId16"/>
    <p:sldId id="276" r:id="rId17"/>
    <p:sldId id="268" r:id="rId18"/>
    <p:sldId id="277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3905"/>
    <a:srgbClr val="005828"/>
    <a:srgbClr val="FDF3F1"/>
    <a:srgbClr val="F6F0EE"/>
    <a:srgbClr val="FBF8F7"/>
    <a:srgbClr val="F2F2F2"/>
    <a:srgbClr val="E2E2E2"/>
    <a:srgbClr val="56633F"/>
    <a:srgbClr val="F5F8EE"/>
    <a:srgbClr val="F8F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74" autoAdjust="0"/>
    <p:restoredTop sz="94660"/>
  </p:normalViewPr>
  <p:slideViewPr>
    <p:cSldViewPr>
      <p:cViewPr varScale="1">
        <p:scale>
          <a:sx n="70" d="100"/>
          <a:sy n="70" d="100"/>
        </p:scale>
        <p:origin x="104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86204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1500" b="1" dirty="0" err="1" smtClean="0">
                <a:solidFill>
                  <a:srgbClr val="C00000"/>
                </a:solidFill>
                <a:latin typeface="NikoshBAN"/>
              </a:rPr>
              <a:t>সবাইকে</a:t>
            </a:r>
            <a:r>
              <a:rPr lang="en-US" sz="11500" b="1" dirty="0" smtClean="0">
                <a:solidFill>
                  <a:srgbClr val="C00000"/>
                </a:solidFill>
                <a:latin typeface="NikoshBAN"/>
              </a:rPr>
              <a:t> </a:t>
            </a:r>
            <a:r>
              <a:rPr lang="en-US" sz="11500" b="1" dirty="0" err="1" smtClean="0">
                <a:solidFill>
                  <a:srgbClr val="C00000"/>
                </a:solidFill>
                <a:latin typeface="NikoshBAN"/>
              </a:rPr>
              <a:t>শুভেচ্ছা</a:t>
            </a:r>
            <a:endParaRPr lang="en-US" sz="11500" b="1" dirty="0">
              <a:solidFill>
                <a:srgbClr val="C00000"/>
              </a:solidFill>
              <a:latin typeface="Niko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7375"/>
            <a:ext cx="9144000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351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914400" y="2590800"/>
            <a:ext cx="6553200" cy="1588"/>
          </a:xfrm>
          <a:prstGeom prst="line">
            <a:avLst/>
          </a:prstGeom>
          <a:ln w="539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 flipH="1" flipV="1">
            <a:off x="3162300" y="1638300"/>
            <a:ext cx="1905000" cy="1588"/>
          </a:xfrm>
          <a:prstGeom prst="line">
            <a:avLst/>
          </a:prstGeom>
          <a:ln w="539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4"/>
          <p:cNvGrpSpPr/>
          <p:nvPr/>
        </p:nvGrpSpPr>
        <p:grpSpPr>
          <a:xfrm>
            <a:off x="2438400" y="914400"/>
            <a:ext cx="1676400" cy="1676400"/>
            <a:chOff x="2438400" y="914400"/>
            <a:chExt cx="1676400" cy="1676400"/>
          </a:xfrm>
        </p:grpSpPr>
        <p:cxnSp>
          <p:nvCxnSpPr>
            <p:cNvPr id="9" name="Straight Connector 8"/>
            <p:cNvCxnSpPr/>
            <p:nvPr/>
          </p:nvCxnSpPr>
          <p:spPr>
            <a:xfrm rot="16200000" flipV="1">
              <a:off x="2438400" y="914400"/>
              <a:ext cx="1676400" cy="1676400"/>
            </a:xfrm>
            <a:prstGeom prst="line">
              <a:avLst/>
            </a:prstGeom>
            <a:ln w="539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3162300" y="1638300"/>
              <a:ext cx="228600" cy="1588"/>
            </a:xfrm>
            <a:prstGeom prst="line">
              <a:avLst/>
            </a:prstGeom>
            <a:ln w="539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3048000" y="1752600"/>
              <a:ext cx="228600" cy="1588"/>
            </a:xfrm>
            <a:prstGeom prst="line">
              <a:avLst/>
            </a:prstGeom>
            <a:ln w="539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114800" y="914400"/>
            <a:ext cx="1676400" cy="1676400"/>
            <a:chOff x="4114800" y="914400"/>
            <a:chExt cx="1676400" cy="1676400"/>
          </a:xfrm>
        </p:grpSpPr>
        <p:cxnSp>
          <p:nvCxnSpPr>
            <p:cNvPr id="11" name="Straight Connector 10"/>
            <p:cNvCxnSpPr/>
            <p:nvPr/>
          </p:nvCxnSpPr>
          <p:spPr>
            <a:xfrm rot="5400000" flipH="1" flipV="1">
              <a:off x="4114800" y="914400"/>
              <a:ext cx="1676400" cy="1676400"/>
            </a:xfrm>
            <a:prstGeom prst="line">
              <a:avLst/>
            </a:prstGeom>
            <a:ln w="539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 flipV="1">
              <a:off x="5029200" y="1373188"/>
              <a:ext cx="304800" cy="74612"/>
            </a:xfrm>
            <a:prstGeom prst="line">
              <a:avLst/>
            </a:prstGeom>
            <a:ln w="539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5143500" y="1485900"/>
              <a:ext cx="304800" cy="76200"/>
            </a:xfrm>
            <a:prstGeom prst="line">
              <a:avLst/>
            </a:prstGeom>
            <a:ln w="539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685800" y="32766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0" y="2743200"/>
            <a:ext cx="22669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প্রতিফলিত রশ্মি 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400" y="373380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solidFill>
                  <a:srgbClr val="005828"/>
                </a:solidFill>
                <a:latin typeface="NikoshBAN" pitchFamily="2" charset="0"/>
                <a:cs typeface="NikoshBAN" pitchFamily="2" charset="0"/>
              </a:rPr>
              <a:t>প্রতিফলিত রশ্মি : প্রতিফলকে বাধা পেয়ে যে রশ্মি আগের মাধ্যমে ফিরে আসে তাকে প্রতিফলিত রশ্মি বলে।</a:t>
            </a:r>
          </a:p>
        </p:txBody>
      </p:sp>
      <p:sp>
        <p:nvSpPr>
          <p:cNvPr id="17" name="Left Brace 16"/>
          <p:cNvSpPr/>
          <p:nvPr/>
        </p:nvSpPr>
        <p:spPr>
          <a:xfrm rot="13552633">
            <a:off x="4863854" y="779318"/>
            <a:ext cx="617453" cy="2348255"/>
          </a:xfrm>
          <a:prstGeom prst="leftBrace">
            <a:avLst>
              <a:gd name="adj1" fmla="val 70264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4114800" y="914400"/>
            <a:ext cx="1676400" cy="1676400"/>
            <a:chOff x="4114800" y="914400"/>
            <a:chExt cx="1676400" cy="1676400"/>
          </a:xfrm>
        </p:grpSpPr>
        <p:cxnSp>
          <p:nvCxnSpPr>
            <p:cNvPr id="21" name="Straight Connector 20"/>
            <p:cNvCxnSpPr/>
            <p:nvPr/>
          </p:nvCxnSpPr>
          <p:spPr>
            <a:xfrm rot="5400000" flipH="1" flipV="1">
              <a:off x="4114800" y="914400"/>
              <a:ext cx="1676400" cy="1676400"/>
            </a:xfrm>
            <a:prstGeom prst="line">
              <a:avLst/>
            </a:prstGeom>
            <a:ln w="539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 flipV="1">
              <a:off x="5029200" y="1373188"/>
              <a:ext cx="304800" cy="74612"/>
            </a:xfrm>
            <a:prstGeom prst="line">
              <a:avLst/>
            </a:prstGeom>
            <a:ln w="539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5143500" y="1485900"/>
              <a:ext cx="304800" cy="76200"/>
            </a:xfrm>
            <a:prstGeom prst="line">
              <a:avLst/>
            </a:prstGeom>
            <a:ln w="539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mph" presetSubtype="0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914400" y="2590800"/>
            <a:ext cx="6553200" cy="1588"/>
          </a:xfrm>
          <a:prstGeom prst="line">
            <a:avLst/>
          </a:prstGeom>
          <a:ln w="539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rot="5400000" flipH="1" flipV="1">
            <a:off x="3162300" y="1638300"/>
            <a:ext cx="1905000" cy="1588"/>
          </a:xfrm>
          <a:prstGeom prst="line">
            <a:avLst/>
          </a:prstGeom>
          <a:ln w="539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4"/>
          <p:cNvGrpSpPr/>
          <p:nvPr/>
        </p:nvGrpSpPr>
        <p:grpSpPr>
          <a:xfrm>
            <a:off x="2438400" y="914400"/>
            <a:ext cx="1676400" cy="1676400"/>
            <a:chOff x="2438400" y="914400"/>
            <a:chExt cx="1676400" cy="1676400"/>
          </a:xfrm>
        </p:grpSpPr>
        <p:cxnSp>
          <p:nvCxnSpPr>
            <p:cNvPr id="5" name="Straight Connector 4"/>
            <p:cNvCxnSpPr/>
            <p:nvPr/>
          </p:nvCxnSpPr>
          <p:spPr>
            <a:xfrm rot="16200000" flipV="1">
              <a:off x="2438400" y="914400"/>
              <a:ext cx="1676400" cy="1676400"/>
            </a:xfrm>
            <a:prstGeom prst="line">
              <a:avLst/>
            </a:prstGeom>
            <a:ln w="539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 flipV="1">
              <a:off x="3162300" y="1638300"/>
              <a:ext cx="228600" cy="1588"/>
            </a:xfrm>
            <a:prstGeom prst="line">
              <a:avLst/>
            </a:prstGeom>
            <a:ln w="539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3048000" y="1752600"/>
              <a:ext cx="228600" cy="1588"/>
            </a:xfrm>
            <a:prstGeom prst="line">
              <a:avLst/>
            </a:prstGeom>
            <a:ln w="539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4114800" y="914400"/>
            <a:ext cx="1676400" cy="1676400"/>
            <a:chOff x="4114800" y="914400"/>
            <a:chExt cx="1676400" cy="1676400"/>
          </a:xfrm>
        </p:grpSpPr>
        <p:cxnSp>
          <p:nvCxnSpPr>
            <p:cNvPr id="9" name="Straight Connector 8"/>
            <p:cNvCxnSpPr/>
            <p:nvPr/>
          </p:nvCxnSpPr>
          <p:spPr>
            <a:xfrm rot="5400000" flipH="1" flipV="1">
              <a:off x="4114800" y="914400"/>
              <a:ext cx="1676400" cy="1676400"/>
            </a:xfrm>
            <a:prstGeom prst="line">
              <a:avLst/>
            </a:prstGeom>
            <a:ln w="539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V="1">
              <a:off x="5029200" y="1373188"/>
              <a:ext cx="304800" cy="74612"/>
            </a:xfrm>
            <a:prstGeom prst="line">
              <a:avLst/>
            </a:prstGeom>
            <a:ln w="539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5143500" y="1485900"/>
              <a:ext cx="304800" cy="76200"/>
            </a:xfrm>
            <a:prstGeom prst="line">
              <a:avLst/>
            </a:prstGeom>
            <a:ln w="539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533400" y="4455459"/>
            <a:ext cx="81534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আপতন বিন্দু : আপতিত রশ্মি প্রতিফলকের উপর যে বিন্দুতে এসে পড়ে তাকে  </a:t>
            </a:r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আপতন বিন্দু </a:t>
            </a:r>
            <a:r>
              <a:rPr lang="bn-IN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বলে।</a:t>
            </a:r>
          </a:p>
          <a:p>
            <a:endParaRPr lang="bn-IN" sz="3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76600" y="2895600"/>
            <a:ext cx="17732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আপতন বিন্দু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886200" y="2286000"/>
            <a:ext cx="533400" cy="533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629400" y="3657600"/>
            <a:ext cx="1371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endCxn id="16" idx="5"/>
          </p:cNvCxnSpPr>
          <p:nvPr/>
        </p:nvCxnSpPr>
        <p:spPr>
          <a:xfrm rot="10800000">
            <a:off x="4341486" y="2741286"/>
            <a:ext cx="2287915" cy="916315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038600" y="25146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  <p:bldP spid="17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914400" y="2590800"/>
            <a:ext cx="6553200" cy="1588"/>
          </a:xfrm>
          <a:prstGeom prst="line">
            <a:avLst/>
          </a:prstGeom>
          <a:ln w="539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rot="5400000" flipH="1" flipV="1">
            <a:off x="3162300" y="1638300"/>
            <a:ext cx="1905000" cy="1588"/>
          </a:xfrm>
          <a:prstGeom prst="line">
            <a:avLst/>
          </a:prstGeom>
          <a:ln w="539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4"/>
          <p:cNvGrpSpPr/>
          <p:nvPr/>
        </p:nvGrpSpPr>
        <p:grpSpPr>
          <a:xfrm>
            <a:off x="2438400" y="914400"/>
            <a:ext cx="1676400" cy="1676400"/>
            <a:chOff x="2438400" y="914400"/>
            <a:chExt cx="1676400" cy="1676400"/>
          </a:xfrm>
        </p:grpSpPr>
        <p:cxnSp>
          <p:nvCxnSpPr>
            <p:cNvPr id="5" name="Straight Connector 4"/>
            <p:cNvCxnSpPr/>
            <p:nvPr/>
          </p:nvCxnSpPr>
          <p:spPr>
            <a:xfrm rot="16200000" flipV="1">
              <a:off x="2438400" y="914400"/>
              <a:ext cx="1676400" cy="1676400"/>
            </a:xfrm>
            <a:prstGeom prst="line">
              <a:avLst/>
            </a:prstGeom>
            <a:ln w="539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 flipV="1">
              <a:off x="3162300" y="1638300"/>
              <a:ext cx="228600" cy="1588"/>
            </a:xfrm>
            <a:prstGeom prst="line">
              <a:avLst/>
            </a:prstGeom>
            <a:ln w="539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3048000" y="1752600"/>
              <a:ext cx="228600" cy="1588"/>
            </a:xfrm>
            <a:prstGeom prst="line">
              <a:avLst/>
            </a:prstGeom>
            <a:ln w="539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4114800" y="914400"/>
            <a:ext cx="1676400" cy="1676400"/>
            <a:chOff x="4114800" y="914400"/>
            <a:chExt cx="1676400" cy="1676400"/>
          </a:xfrm>
        </p:grpSpPr>
        <p:cxnSp>
          <p:nvCxnSpPr>
            <p:cNvPr id="9" name="Straight Connector 8"/>
            <p:cNvCxnSpPr/>
            <p:nvPr/>
          </p:nvCxnSpPr>
          <p:spPr>
            <a:xfrm rot="5400000" flipH="1" flipV="1">
              <a:off x="4114800" y="914400"/>
              <a:ext cx="1676400" cy="1676400"/>
            </a:xfrm>
            <a:prstGeom prst="line">
              <a:avLst/>
            </a:prstGeom>
            <a:ln w="539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V="1">
              <a:off x="5029200" y="1373188"/>
              <a:ext cx="304800" cy="74612"/>
            </a:xfrm>
            <a:prstGeom prst="line">
              <a:avLst/>
            </a:prstGeom>
            <a:ln w="539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5143500" y="1485900"/>
              <a:ext cx="304800" cy="76200"/>
            </a:xfrm>
            <a:prstGeom prst="line">
              <a:avLst/>
            </a:prstGeom>
            <a:ln w="539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533400" y="4691779"/>
            <a:ext cx="8153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অভিলম্ব : আপতন বিন্দুতে প্রতিফলকের উপর অঙ্কিত লম্বকে </a:t>
            </a:r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অভিলম্ব</a:t>
            </a:r>
            <a:r>
              <a:rPr lang="bn-IN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বলে।</a:t>
            </a:r>
          </a:p>
          <a:p>
            <a:endParaRPr lang="bn-IN" sz="3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39000" y="3810000"/>
            <a:ext cx="11852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অভিলম্ব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6" name="Left Brace 15"/>
          <p:cNvSpPr/>
          <p:nvPr/>
        </p:nvSpPr>
        <p:spPr>
          <a:xfrm>
            <a:off x="3657601" y="762000"/>
            <a:ext cx="451756" cy="1752600"/>
          </a:xfrm>
          <a:prstGeom prst="leftBrace">
            <a:avLst>
              <a:gd name="adj1" fmla="val 71150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4191000" y="1676400"/>
            <a:ext cx="3276600" cy="21336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914400" y="2590800"/>
            <a:ext cx="6553200" cy="1588"/>
          </a:xfrm>
          <a:prstGeom prst="line">
            <a:avLst/>
          </a:prstGeom>
          <a:ln w="539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rot="5400000" flipH="1" flipV="1">
            <a:off x="3162300" y="1638300"/>
            <a:ext cx="1905000" cy="158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4"/>
          <p:cNvGrpSpPr/>
          <p:nvPr/>
        </p:nvGrpSpPr>
        <p:grpSpPr>
          <a:xfrm>
            <a:off x="2438400" y="914400"/>
            <a:ext cx="1676400" cy="1676400"/>
            <a:chOff x="2438400" y="914400"/>
            <a:chExt cx="1676400" cy="1676400"/>
          </a:xfrm>
        </p:grpSpPr>
        <p:cxnSp>
          <p:nvCxnSpPr>
            <p:cNvPr id="5" name="Straight Connector 4"/>
            <p:cNvCxnSpPr/>
            <p:nvPr/>
          </p:nvCxnSpPr>
          <p:spPr>
            <a:xfrm rot="16200000" flipV="1">
              <a:off x="2438400" y="914400"/>
              <a:ext cx="1676400" cy="1676400"/>
            </a:xfrm>
            <a:prstGeom prst="line">
              <a:avLst/>
            </a:prstGeom>
            <a:ln w="539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 flipV="1">
              <a:off x="3162300" y="1638300"/>
              <a:ext cx="228600" cy="1588"/>
            </a:xfrm>
            <a:prstGeom prst="line">
              <a:avLst/>
            </a:prstGeom>
            <a:ln w="539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3048000" y="1752600"/>
              <a:ext cx="228600" cy="1588"/>
            </a:xfrm>
            <a:prstGeom prst="line">
              <a:avLst/>
            </a:prstGeom>
            <a:ln w="539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4114800" y="914400"/>
            <a:ext cx="1676400" cy="1676400"/>
            <a:chOff x="4114800" y="914400"/>
            <a:chExt cx="1676400" cy="1676400"/>
          </a:xfrm>
        </p:grpSpPr>
        <p:cxnSp>
          <p:nvCxnSpPr>
            <p:cNvPr id="9" name="Straight Connector 8"/>
            <p:cNvCxnSpPr/>
            <p:nvPr/>
          </p:nvCxnSpPr>
          <p:spPr>
            <a:xfrm rot="5400000" flipH="1" flipV="1">
              <a:off x="4114800" y="914400"/>
              <a:ext cx="1676400" cy="1676400"/>
            </a:xfrm>
            <a:prstGeom prst="line">
              <a:avLst/>
            </a:prstGeom>
            <a:ln w="539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V="1">
              <a:off x="5029200" y="1373188"/>
              <a:ext cx="304800" cy="74612"/>
            </a:xfrm>
            <a:prstGeom prst="line">
              <a:avLst/>
            </a:prstGeom>
            <a:ln w="539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5143500" y="1485900"/>
              <a:ext cx="304800" cy="76200"/>
            </a:xfrm>
            <a:prstGeom prst="line">
              <a:avLst/>
            </a:prstGeom>
            <a:ln w="539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567242" y="3728015"/>
            <a:ext cx="8153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8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আপতন কোণ : আপতিত রশ্মি ও অভিলম্বের মধ্যবর্তী কোণকে আপতন কোণ বলে।</a:t>
            </a:r>
          </a:p>
          <a:p>
            <a:endParaRPr lang="bn-IN" sz="32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81400" y="2819400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2286000" y="457200"/>
            <a:ext cx="19527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আপতন কোণ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1" name="Arc 20"/>
          <p:cNvSpPr/>
          <p:nvPr/>
        </p:nvSpPr>
        <p:spPr>
          <a:xfrm rot="18851258">
            <a:off x="3399729" y="1992322"/>
            <a:ext cx="990600" cy="762000"/>
          </a:xfrm>
          <a:prstGeom prst="arc">
            <a:avLst>
              <a:gd name="adj1" fmla="val 16200000"/>
              <a:gd name="adj2" fmla="val 2078238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736518" y="3708113"/>
            <a:ext cx="2759748" cy="6096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5801" y="4392707"/>
            <a:ext cx="2034402" cy="6096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9735560">
            <a:off x="2360858" y="574018"/>
            <a:ext cx="1803702" cy="3178320"/>
          </a:xfrm>
          <a:prstGeom prst="arc">
            <a:avLst>
              <a:gd name="adj1" fmla="val 15930096"/>
              <a:gd name="adj2" fmla="val 4462057"/>
            </a:avLst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24" idx="2"/>
          </p:cNvCxnSpPr>
          <p:nvPr/>
        </p:nvCxnSpPr>
        <p:spPr>
          <a:xfrm flipH="1">
            <a:off x="2438404" y="927163"/>
            <a:ext cx="10138" cy="36823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4" idx="2"/>
          </p:cNvCxnSpPr>
          <p:nvPr/>
        </p:nvCxnSpPr>
        <p:spPr>
          <a:xfrm>
            <a:off x="2448542" y="927163"/>
            <a:ext cx="294658" cy="59683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Arc 38"/>
          <p:cNvSpPr/>
          <p:nvPr/>
        </p:nvSpPr>
        <p:spPr>
          <a:xfrm>
            <a:off x="3733800" y="609600"/>
            <a:ext cx="2057400" cy="3657600"/>
          </a:xfrm>
          <a:prstGeom prst="arc">
            <a:avLst>
              <a:gd name="adj1" fmla="val 14913304"/>
              <a:gd name="adj2" fmla="val 3507974"/>
            </a:avLst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4191000" y="914400"/>
            <a:ext cx="304800" cy="762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9" idx="0"/>
          </p:cNvCxnSpPr>
          <p:nvPr/>
        </p:nvCxnSpPr>
        <p:spPr>
          <a:xfrm rot="10800000" flipH="1">
            <a:off x="4173536" y="609601"/>
            <a:ext cx="93664" cy="32939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21" grpId="0" animBg="1"/>
      <p:bldP spid="16" grpId="0" animBg="1"/>
      <p:bldP spid="18" grpId="0" animBg="1"/>
      <p:bldP spid="24" grpId="0" animBg="1"/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914400" y="686594"/>
            <a:ext cx="6553200" cy="1905794"/>
            <a:chOff x="914400" y="686594"/>
            <a:chExt cx="6553200" cy="1905794"/>
          </a:xfrm>
        </p:grpSpPr>
        <p:cxnSp>
          <p:nvCxnSpPr>
            <p:cNvPr id="2" name="Straight Connector 1"/>
            <p:cNvCxnSpPr/>
            <p:nvPr/>
          </p:nvCxnSpPr>
          <p:spPr>
            <a:xfrm>
              <a:off x="914400" y="2590800"/>
              <a:ext cx="6553200" cy="1588"/>
            </a:xfrm>
            <a:prstGeom prst="line">
              <a:avLst/>
            </a:prstGeom>
            <a:ln w="53975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Connector 2"/>
            <p:cNvCxnSpPr/>
            <p:nvPr/>
          </p:nvCxnSpPr>
          <p:spPr>
            <a:xfrm rot="5400000" flipH="1" flipV="1">
              <a:off x="3162300" y="1638300"/>
              <a:ext cx="1905000" cy="1588"/>
            </a:xfrm>
            <a:prstGeom prst="line">
              <a:avLst/>
            </a:prstGeom>
            <a:ln w="539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24"/>
            <p:cNvGrpSpPr/>
            <p:nvPr/>
          </p:nvGrpSpPr>
          <p:grpSpPr>
            <a:xfrm>
              <a:off x="2438400" y="914400"/>
              <a:ext cx="1676400" cy="1676400"/>
              <a:chOff x="2438400" y="914400"/>
              <a:chExt cx="1676400" cy="16764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 rot="16200000" flipV="1">
                <a:off x="2438400" y="914400"/>
                <a:ext cx="1676400" cy="1676400"/>
              </a:xfrm>
              <a:prstGeom prst="line">
                <a:avLst/>
              </a:prstGeom>
              <a:ln w="539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rot="5400000" flipH="1" flipV="1">
                <a:off x="3162300" y="1638300"/>
                <a:ext cx="228600" cy="1588"/>
              </a:xfrm>
              <a:prstGeom prst="line">
                <a:avLst/>
              </a:prstGeom>
              <a:ln w="539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10800000">
                <a:off x="3048000" y="1752600"/>
                <a:ext cx="228600" cy="1588"/>
              </a:xfrm>
              <a:prstGeom prst="line">
                <a:avLst/>
              </a:prstGeom>
              <a:ln w="539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4114800" y="914400"/>
              <a:ext cx="1676400" cy="1676400"/>
              <a:chOff x="4114800" y="914400"/>
              <a:chExt cx="1676400" cy="1676400"/>
            </a:xfrm>
          </p:grpSpPr>
          <p:cxnSp>
            <p:nvCxnSpPr>
              <p:cNvPr id="9" name="Straight Connector 8"/>
              <p:cNvCxnSpPr/>
              <p:nvPr/>
            </p:nvCxnSpPr>
            <p:spPr>
              <a:xfrm rot="5400000" flipH="1" flipV="1">
                <a:off x="4114800" y="914400"/>
                <a:ext cx="1676400" cy="1676400"/>
              </a:xfrm>
              <a:prstGeom prst="line">
                <a:avLst/>
              </a:prstGeom>
              <a:ln w="539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10800000" flipV="1">
                <a:off x="5029200" y="1373188"/>
                <a:ext cx="304800" cy="74612"/>
              </a:xfrm>
              <a:prstGeom prst="line">
                <a:avLst/>
              </a:prstGeom>
              <a:ln w="539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5143500" y="1485900"/>
                <a:ext cx="304800" cy="76200"/>
              </a:xfrm>
              <a:prstGeom prst="line">
                <a:avLst/>
              </a:prstGeom>
              <a:ln w="539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Rectangle 13"/>
          <p:cNvSpPr/>
          <p:nvPr/>
        </p:nvSpPr>
        <p:spPr>
          <a:xfrm>
            <a:off x="533400" y="373380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প্রতিফলন কোণ : প্রতিফলিত রশ্মি অভিলম্বের সাথে যে কোণ উৎপন্ন করে তাকে প্রতিফলন কোণ বলে।</a:t>
            </a:r>
          </a:p>
          <a:p>
            <a:endParaRPr lang="bn-IN" sz="32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81400" y="2819400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4114800" y="0"/>
            <a:ext cx="20842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প্রতিফলন কোণ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1" name="Arc 20"/>
          <p:cNvSpPr/>
          <p:nvPr/>
        </p:nvSpPr>
        <p:spPr>
          <a:xfrm>
            <a:off x="3688662" y="1793963"/>
            <a:ext cx="990600" cy="762000"/>
          </a:xfrm>
          <a:prstGeom prst="arc">
            <a:avLst>
              <a:gd name="adj1" fmla="val 15775413"/>
              <a:gd name="adj2" fmla="val 2078238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2735317" y="1040524"/>
            <a:ext cx="2356945" cy="2727435"/>
          </a:xfrm>
          <a:custGeom>
            <a:avLst/>
            <a:gdLst>
              <a:gd name="connsiteX0" fmla="*/ 2356945 w 2356945"/>
              <a:gd name="connsiteY0" fmla="*/ 2727435 h 2727435"/>
              <a:gd name="connsiteX1" fmla="*/ 165538 w 2356945"/>
              <a:gd name="connsiteY1" fmla="*/ 1355835 h 2727435"/>
              <a:gd name="connsiteX2" fmla="*/ 1363717 w 2356945"/>
              <a:gd name="connsiteY2" fmla="*/ 0 h 27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6945" h="2727435">
                <a:moveTo>
                  <a:pt x="2356945" y="2727435"/>
                </a:moveTo>
                <a:cubicBezTo>
                  <a:pt x="1344010" y="2268921"/>
                  <a:pt x="331076" y="1810408"/>
                  <a:pt x="165538" y="1355835"/>
                </a:cubicBezTo>
                <a:cubicBezTo>
                  <a:pt x="0" y="901263"/>
                  <a:pt x="681858" y="450631"/>
                  <a:pt x="1363717" y="0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>
            <a:stCxn id="34" idx="2"/>
          </p:cNvCxnSpPr>
          <p:nvPr/>
        </p:nvCxnSpPr>
        <p:spPr>
          <a:xfrm flipH="1">
            <a:off x="3810000" y="1040524"/>
            <a:ext cx="289035" cy="2627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4" idx="2"/>
          </p:cNvCxnSpPr>
          <p:nvPr/>
        </p:nvCxnSpPr>
        <p:spPr>
          <a:xfrm flipH="1">
            <a:off x="3962400" y="1040524"/>
            <a:ext cx="136635" cy="25487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4800600" y="1981200"/>
            <a:ext cx="228600" cy="7620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953000" y="1905000"/>
            <a:ext cx="228600" cy="15240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3831021" y="1905000"/>
            <a:ext cx="1303282" cy="1926021"/>
          </a:xfrm>
          <a:custGeom>
            <a:avLst/>
            <a:gdLst>
              <a:gd name="connsiteX0" fmla="*/ 0 w 1303282"/>
              <a:gd name="connsiteY0" fmla="*/ 2081049 h 2081049"/>
              <a:gd name="connsiteX1" fmla="*/ 1119351 w 1303282"/>
              <a:gd name="connsiteY1" fmla="*/ 1008994 h 2081049"/>
              <a:gd name="connsiteX2" fmla="*/ 1103586 w 1303282"/>
              <a:gd name="connsiteY2" fmla="*/ 0 h 2081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3282" h="2081049">
                <a:moveTo>
                  <a:pt x="0" y="2081049"/>
                </a:moveTo>
                <a:cubicBezTo>
                  <a:pt x="467710" y="1718442"/>
                  <a:pt x="935420" y="1355835"/>
                  <a:pt x="1119351" y="1008994"/>
                </a:cubicBezTo>
                <a:cubicBezTo>
                  <a:pt x="1303282" y="662153"/>
                  <a:pt x="1203434" y="331076"/>
                  <a:pt x="1103586" y="0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743200" y="3657600"/>
            <a:ext cx="2057400" cy="7620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876800" y="3733800"/>
            <a:ext cx="1371600" cy="609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  <p:bldP spid="17" grpId="0"/>
      <p:bldP spid="21" grpId="1" animBg="1"/>
      <p:bldP spid="34" grpId="1" animBg="1"/>
      <p:bldP spid="45" grpId="1" animBg="1"/>
      <p:bldP spid="24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-reflec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28600"/>
            <a:ext cx="3702794" cy="3962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90800" y="2514600"/>
            <a:ext cx="685800" cy="304800"/>
          </a:xfrm>
          <a:prstGeom prst="rect">
            <a:avLst/>
          </a:prstGeom>
          <a:solidFill>
            <a:srgbClr val="F8FA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14600" y="914400"/>
            <a:ext cx="1066800" cy="228600"/>
          </a:xfrm>
          <a:prstGeom prst="rect">
            <a:avLst/>
          </a:prstGeom>
          <a:solidFill>
            <a:srgbClr val="F8FA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2400" y="533400"/>
            <a:ext cx="762000" cy="304800"/>
          </a:xfrm>
          <a:prstGeom prst="rect">
            <a:avLst/>
          </a:prstGeom>
          <a:solidFill>
            <a:srgbClr val="F8FA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29200" y="228600"/>
            <a:ext cx="1143000" cy="228600"/>
          </a:xfrm>
          <a:prstGeom prst="rect">
            <a:avLst/>
          </a:prstGeom>
          <a:solidFill>
            <a:srgbClr val="F5F8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4343400"/>
            <a:ext cx="8610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আলোর প্রতিফলনের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১ম সূত্র :-</a:t>
            </a:r>
          </a:p>
          <a:p>
            <a:pPr marL="342900" indent="-342900">
              <a:buAutoNum type="arabicPeriod"/>
            </a:pPr>
            <a:endParaRPr lang="bn-IN" sz="32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>
              <a:buAutoNum type="arabicPeriod"/>
            </a:pPr>
            <a:r>
              <a:rPr lang="bn-IN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আপতিত রশ্মি, আপতন বিন্দুতে প্রতিফলকের উপর অঙ্কিত অভিলম্ব এবং প্রতিফলিত রশ্মি একই </a:t>
            </a:r>
            <a:r>
              <a:rPr lang="bn-BD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IN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সমতলে থাকে।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1219200"/>
            <a:ext cx="114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আপতিত রশ্মি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29400" y="381000"/>
            <a:ext cx="182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প্রতিফলিত রশ্মি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22098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অভিলম্ব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Arrow Connector 14"/>
          <p:cNvCxnSpPr>
            <a:stCxn id="10" idx="3"/>
          </p:cNvCxnSpPr>
          <p:nvPr/>
        </p:nvCxnSpPr>
        <p:spPr>
          <a:xfrm flipV="1">
            <a:off x="1447800" y="1676400"/>
            <a:ext cx="1828800" cy="19854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5029200" y="838200"/>
            <a:ext cx="1981200" cy="83820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4419600" y="1981200"/>
            <a:ext cx="2743200" cy="45720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09600" y="3124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দর্পন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524000" y="3352800"/>
            <a:ext cx="1143000" cy="15240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810000" y="1447800"/>
            <a:ext cx="914400" cy="10668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9" idx="0"/>
          </p:cNvCxnSpPr>
          <p:nvPr/>
        </p:nvCxnSpPr>
        <p:spPr>
          <a:xfrm rot="16200000" flipV="1">
            <a:off x="3340844" y="3604932"/>
            <a:ext cx="3276600" cy="10287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540994" y="5757582"/>
            <a:ext cx="19050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  <p:bldP spid="13" grpId="0"/>
      <p:bldP spid="22" grpId="0"/>
      <p:bldP spid="25" grpId="0" animBg="1"/>
      <p:bldP spid="25" grpId="1" animBg="1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676400" y="304800"/>
            <a:ext cx="5955712" cy="4202668"/>
            <a:chOff x="2286000" y="457200"/>
            <a:chExt cx="4626822" cy="3264932"/>
          </a:xfrm>
        </p:grpSpPr>
        <p:pic>
          <p:nvPicPr>
            <p:cNvPr id="2" name="Picture 1" descr="Regular Reflection.jpe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0" y="533400"/>
              <a:ext cx="4626822" cy="3048002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3581400" y="3352800"/>
              <a:ext cx="16764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286000" y="2286000"/>
              <a:ext cx="1524000" cy="31083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bn-IN" sz="2000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আপতিত রশ্মি</a:t>
              </a:r>
              <a:endParaRPr lang="en-US" sz="2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173964" y="989978"/>
              <a:ext cx="1524000" cy="31083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bn-IN" sz="2000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আপতন কোণ</a:t>
              </a:r>
              <a:endParaRPr lang="en-US" sz="2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410200" y="2209800"/>
              <a:ext cx="1447800" cy="31083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bn-IN" sz="2000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প্রতিফলিত রশ্মি</a:t>
              </a:r>
              <a:endParaRPr lang="en-US" sz="2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495800" y="762000"/>
              <a:ext cx="1600200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8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114800" y="457200"/>
              <a:ext cx="9144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24400" y="914400"/>
              <a:ext cx="1371600" cy="31083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bn-IN" sz="2000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প্রতিফলন কোণ</a:t>
              </a:r>
              <a:endParaRPr lang="en-US" sz="2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48000" y="609600"/>
              <a:ext cx="1219200" cy="4064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8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162800" y="20574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অভিলম্ব</a:t>
            </a:r>
            <a:endParaRPr lang="en-US" sz="2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0800000" flipV="1">
            <a:off x="4724400" y="2286000"/>
            <a:ext cx="2819400" cy="15240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09600" y="5410200"/>
            <a:ext cx="807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২. আপতন কোণ ও প্রতিফলন কোণ সর্বদা সমান হয়।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5800" y="4800600"/>
            <a:ext cx="39950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আলোর প্রতিফলনের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২য় সূত্র :-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16200000" flipH="1">
            <a:off x="3390900" y="1333500"/>
            <a:ext cx="762000" cy="5334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4991100" y="1485900"/>
            <a:ext cx="762000" cy="2286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repeatCount="indefinite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33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533400"/>
            <a:ext cx="83058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Microsoft Sans Serif" pitchFamily="34" charset="0"/>
                <a:cs typeface="NikoshBAN" pitchFamily="2" charset="0"/>
              </a:rPr>
              <a:t>Brain Storming</a:t>
            </a:r>
            <a:r>
              <a:rPr lang="bn-IN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এর কাজ ( দলগতভাবে ) :-</a:t>
            </a:r>
            <a:endParaRPr lang="en-US" sz="4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676400"/>
            <a:ext cx="4343400" cy="255454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১.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একটি সমতল দর্পণে আলোকরশ্মি দর্পণের সাথে ২৫</a:t>
            </a:r>
            <a:r>
              <a:rPr lang="bn-IN" sz="3200" dirty="0" smtClean="0">
                <a:solidFill>
                  <a:schemeClr val="accent3">
                    <a:lumMod val="50000"/>
                  </a:schemeClr>
                </a:solidFill>
                <a:latin typeface="Cambria Math"/>
                <a:ea typeface="Cambria Math"/>
                <a:cs typeface="NikoshBAN" pitchFamily="2" charset="0"/>
              </a:rPr>
              <a:t>° কোণে আপতিত হল। প্রতিফলন কোণের পরিমাণ কত হবে এবং কেন ব্যাখ্যা কর।</a:t>
            </a:r>
            <a:r>
              <a:rPr lang="bn-BD" sz="32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953000" y="4038600"/>
            <a:ext cx="3657600" cy="1588"/>
          </a:xfrm>
          <a:prstGeom prst="line">
            <a:avLst/>
          </a:prstGeom>
          <a:ln w="38100">
            <a:solidFill>
              <a:srgbClr val="5663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5906294" y="3085306"/>
            <a:ext cx="1905000" cy="1588"/>
          </a:xfrm>
          <a:prstGeom prst="line">
            <a:avLst/>
          </a:prstGeom>
          <a:ln w="38100">
            <a:solidFill>
              <a:srgbClr val="5663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00600" y="3429000"/>
            <a:ext cx="2057400" cy="609600"/>
          </a:xfrm>
          <a:prstGeom prst="straightConnector1">
            <a:avLst/>
          </a:prstGeom>
          <a:ln w="38100">
            <a:solidFill>
              <a:srgbClr val="56633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858000" y="3352800"/>
            <a:ext cx="1905000" cy="685800"/>
          </a:xfrm>
          <a:prstGeom prst="straightConnector1">
            <a:avLst/>
          </a:prstGeom>
          <a:ln w="38100">
            <a:solidFill>
              <a:srgbClr val="56633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 rot="13836905">
            <a:off x="5581578" y="3685572"/>
            <a:ext cx="497189" cy="481389"/>
          </a:xfrm>
          <a:prstGeom prst="arc">
            <a:avLst/>
          </a:prstGeom>
          <a:ln w="38100">
            <a:solidFill>
              <a:srgbClr val="5663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rot="16200000" flipV="1">
            <a:off x="5105400" y="3429000"/>
            <a:ext cx="152400" cy="152400"/>
          </a:xfrm>
          <a:prstGeom prst="line">
            <a:avLst/>
          </a:prstGeom>
          <a:ln w="38100">
            <a:solidFill>
              <a:srgbClr val="5663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5029200" y="3581400"/>
            <a:ext cx="228600" cy="1588"/>
          </a:xfrm>
          <a:prstGeom prst="line">
            <a:avLst/>
          </a:prstGeom>
          <a:ln w="38100">
            <a:solidFill>
              <a:srgbClr val="5663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c 30"/>
          <p:cNvSpPr/>
          <p:nvPr/>
        </p:nvSpPr>
        <p:spPr>
          <a:xfrm rot="20808640">
            <a:off x="6510446" y="3443048"/>
            <a:ext cx="914400" cy="1066800"/>
          </a:xfrm>
          <a:prstGeom prst="arc">
            <a:avLst>
              <a:gd name="adj1" fmla="val 16200000"/>
              <a:gd name="adj2" fmla="val 21510297"/>
            </a:avLst>
          </a:prstGeom>
          <a:ln w="38100">
            <a:solidFill>
              <a:srgbClr val="5663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239000" y="2868121"/>
            <a:ext cx="838200" cy="70788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76800" y="3581400"/>
            <a:ext cx="838200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২৫</a:t>
            </a:r>
            <a:r>
              <a:rPr lang="bn-IN" sz="3200" dirty="0" smtClean="0">
                <a:solidFill>
                  <a:srgbClr val="00B050"/>
                </a:solidFill>
                <a:latin typeface="Cambria Math"/>
                <a:ea typeface="Cambria Math"/>
                <a:cs typeface="NikoshBAN" pitchFamily="2" charset="0"/>
              </a:rPr>
              <a:t>°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71628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793905"/>
                </a:solidFill>
                <a:latin typeface="NikoshBAN" pitchFamily="2" charset="0"/>
                <a:cs typeface="NikoshBAN" pitchFamily="2" charset="0"/>
              </a:rPr>
              <a:t>বাড়ির কাজ :-</a:t>
            </a:r>
            <a:endParaRPr lang="en-US" sz="4000" dirty="0" smtClean="0">
              <a:solidFill>
                <a:srgbClr val="793905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 smtClean="0">
              <a:solidFill>
                <a:srgbClr val="793905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buAutoNum type="arabicPeriod"/>
            </a:pPr>
            <a:r>
              <a:rPr lang="bn-IN" sz="3200" dirty="0" smtClean="0">
                <a:solidFill>
                  <a:srgbClr val="793905"/>
                </a:solidFill>
                <a:latin typeface="NikoshBAN" pitchFamily="2" charset="0"/>
                <a:cs typeface="NikoshBAN" pitchFamily="2" charset="0"/>
              </a:rPr>
              <a:t>আলোকরশ্মি যদি অভিলম্ব বরাবর কোনো সমতল দর্পণে আপতিত হয়, তাহলে কোন পথে প্রতিফলিত হবে ব্যাখ্যা কর।</a:t>
            </a:r>
          </a:p>
          <a:p>
            <a:pPr marL="514350" indent="-514350">
              <a:buAutoNum type="arabicPeriod"/>
            </a:pPr>
            <a:endParaRPr lang="bn-IN" sz="3200" dirty="0" smtClean="0">
              <a:solidFill>
                <a:srgbClr val="793905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buAutoNum type="arabicPeriod"/>
            </a:pPr>
            <a:r>
              <a:rPr lang="bn-IN" sz="3200" dirty="0" smtClean="0">
                <a:solidFill>
                  <a:srgbClr val="793905"/>
                </a:solidFill>
                <a:latin typeface="NikoshBAN" pitchFamily="2" charset="0"/>
                <a:cs typeface="NikoshBAN" pitchFamily="2" charset="0"/>
              </a:rPr>
              <a:t>আপতন কোণ যদি দ্বিগুণ বাড়ে তাহলে আপতিত রশ্মি এবং প্রতিফলিত রশ্মির মধ্যবর্তী কোণ কত গুণ বাড়বে ব্যাখ্যা কর।</a:t>
            </a:r>
            <a:endParaRPr lang="en-US" sz="3200" dirty="0">
              <a:solidFill>
                <a:srgbClr val="793905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64687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66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90800"/>
            <a:ext cx="914400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831544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bn-BD" sz="5400" b="1" dirty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মোহাম্মদ আব্দুল মান্নান</a:t>
            </a:r>
          </a:p>
          <a:p>
            <a:pPr algn="ctr"/>
            <a:r>
              <a:rPr lang="bn-BD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4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বাঁশবাড়ীয়া ইসলামিয়া দাখিল মাদ্রাসা</a:t>
            </a:r>
          </a:p>
          <a:p>
            <a:pPr algn="ctr"/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সীতাকুণ্ড, চট্টগ্রাম</a:t>
            </a:r>
            <a:r>
              <a:rPr lang="bn-BD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808258" y="3651150"/>
            <a:ext cx="3990597" cy="23920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012" y="2851857"/>
            <a:ext cx="6751988" cy="3970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09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305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 : সাধারণ বিজ্ঞান </a:t>
            </a:r>
            <a:endParaRPr lang="en-US" sz="8000" dirty="0" smtClean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80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8000" dirty="0" smtClean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80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1800" y="2590800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 : ৮ম</a:t>
            </a:r>
            <a:endParaRPr lang="en-US" sz="60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464820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সময় : ৪০ মিনিট</a:t>
            </a:r>
            <a:endParaRPr lang="en-US" sz="54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245633-reflection-of-flashlight-in-the-mirr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7693"/>
            <a:ext cx="914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আলোর প্রতিফলন ও ইহার সূত্রাবলী</a:t>
            </a:r>
          </a:p>
          <a:p>
            <a:pPr algn="ctr"/>
            <a:endParaRPr lang="bn-BD" sz="48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অধ্যায় : চর্তুদশ </a:t>
            </a:r>
            <a:endParaRPr lang="bn-IN" sz="44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পৃষ্ঠা নং : ১৮৪ - ১৮৬</a:t>
            </a:r>
            <a:endParaRPr lang="en-US" sz="4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457200"/>
            <a:ext cx="83820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 :-</a:t>
            </a:r>
          </a:p>
          <a:p>
            <a:endParaRPr lang="bn-BD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আলোর প্রতিফলনের সংজ্ঞা বলতে পারবে।</a:t>
            </a:r>
          </a:p>
          <a:p>
            <a:endParaRPr lang="bn-IN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আলোর প্রতিফলনের প্রকারভেদ বর্ণনা করতে পারবে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bn-IN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 আপতিত রশ্মি, প্রতিফলিত রশ্মি, আপতন বিন্দু, অভিলম্ব,  আপতন কোণ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এবং প্রতিফলন কোণ এর সংজ্ঞা বলতে পারবে।</a:t>
            </a:r>
          </a:p>
          <a:p>
            <a:endParaRPr lang="bn-IN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৪। আলোর প্রতিফলনের সূত্রাবলী বর্ণনা করতে পারবে।</a:t>
            </a:r>
            <a:endParaRPr lang="bn-IN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0EE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ig-62-Regular-Reflection-of-L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838200"/>
            <a:ext cx="6705600" cy="33675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14500" y="4205773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চিত্র ‌: নিয়মিত প্রতিফলন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0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আপতিত রশ্মিগুচ্ছ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0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প্রতিফলিত রশ্মিগুচ্ছ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4672786"/>
            <a:ext cx="86106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নিয়মিত প্রতি‌ফলন </a:t>
            </a:r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যদি একগুচ্ছ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সমান্তরাল </a:t>
            </a:r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আলোকরশ্মি কোনো পৃষ্ঠে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আপতিত হয়ে প্রতিফলনের পর সমান্তরাল থাকে বা অভিসারী বা অপসারীগুচ্ছে পরি</a:t>
            </a:r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ণ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 হয় তবে আলোর সেই প্রতিফলনকে </a:t>
            </a:r>
            <a:r>
              <a:rPr lang="bn-BD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নিয়মিত প্রতিফলন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বলে। </a:t>
            </a:r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3F1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00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077218"/>
            <a:ext cx="6324600" cy="30651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0700" y="0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আপতিত রশ্মিগুচ্ছ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48300" y="0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বিক্ষিপ্ত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প্রতিফলিত রশ্মিগুচ্ছ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4270462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চিত্র ‌: ব্যাপ্ত প্রতিফলন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4789001"/>
            <a:ext cx="8305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solidFill>
                  <a:srgbClr val="005828"/>
                </a:solidFill>
                <a:latin typeface="NikoshBAN" pitchFamily="2" charset="0"/>
                <a:cs typeface="NikoshBAN" pitchFamily="2" charset="0"/>
              </a:rPr>
              <a:t>ব্যাপ্ত</a:t>
            </a:r>
            <a:r>
              <a:rPr lang="bn-IN" sz="3200" dirty="0" smtClean="0">
                <a:solidFill>
                  <a:srgbClr val="005828"/>
                </a:solidFill>
                <a:latin typeface="NikoshBAN" pitchFamily="2" charset="0"/>
                <a:cs typeface="NikoshBAN" pitchFamily="2" charset="0"/>
              </a:rPr>
              <a:t> প্রতি‌ফলন : যদি একগুচ্ছ </a:t>
            </a:r>
            <a:r>
              <a:rPr lang="bn-BD" sz="3200" dirty="0" smtClean="0">
                <a:solidFill>
                  <a:srgbClr val="005828"/>
                </a:solidFill>
                <a:latin typeface="NikoshBAN" pitchFamily="2" charset="0"/>
                <a:cs typeface="NikoshBAN" pitchFamily="2" charset="0"/>
              </a:rPr>
              <a:t>সমান্তরাল </a:t>
            </a:r>
            <a:r>
              <a:rPr lang="bn-IN" sz="3200" dirty="0" smtClean="0">
                <a:solidFill>
                  <a:srgbClr val="005828"/>
                </a:solidFill>
                <a:latin typeface="NikoshBAN" pitchFamily="2" charset="0"/>
                <a:cs typeface="NikoshBAN" pitchFamily="2" charset="0"/>
              </a:rPr>
              <a:t>আলোকরশ্মি কোনো পৃষ্ঠে</a:t>
            </a:r>
            <a:r>
              <a:rPr lang="en-US" sz="3200" dirty="0" smtClean="0">
                <a:solidFill>
                  <a:srgbClr val="00582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5828"/>
                </a:solidFill>
                <a:latin typeface="NikoshBAN" pitchFamily="2" charset="0"/>
                <a:cs typeface="NikoshBAN" pitchFamily="2" charset="0"/>
              </a:rPr>
              <a:t>আপতিত হয়ে প্রতিফলনের পর সমান্তরাল না থাকে বা অভিসারী বা অপসারীগুচ্ছে পরি</a:t>
            </a:r>
            <a:r>
              <a:rPr lang="bn-IN" sz="3200" dirty="0" smtClean="0">
                <a:solidFill>
                  <a:srgbClr val="005828"/>
                </a:solidFill>
                <a:latin typeface="NikoshBAN" pitchFamily="2" charset="0"/>
                <a:cs typeface="NikoshBAN" pitchFamily="2" charset="0"/>
              </a:rPr>
              <a:t>ণ</a:t>
            </a:r>
            <a:r>
              <a:rPr lang="bn-BD" sz="3200" dirty="0" smtClean="0">
                <a:solidFill>
                  <a:srgbClr val="005828"/>
                </a:solidFill>
                <a:latin typeface="NikoshBAN" pitchFamily="2" charset="0"/>
                <a:cs typeface="NikoshBAN" pitchFamily="2" charset="0"/>
              </a:rPr>
              <a:t>ত না হয় তবে আলোর সেই প্রতিফলনকে ব্যাপ্ত প্রতিফলন বলে। </a:t>
            </a:r>
            <a:r>
              <a:rPr lang="bn-IN" sz="3200" dirty="0" smtClean="0">
                <a:solidFill>
                  <a:srgbClr val="005828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005828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914400" y="2590800"/>
            <a:ext cx="6553200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 flipH="1" flipV="1">
            <a:off x="3162300" y="1638300"/>
            <a:ext cx="1905000" cy="1588"/>
          </a:xfrm>
          <a:prstGeom prst="line">
            <a:avLst/>
          </a:prstGeom>
          <a:ln w="508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52400" y="-1371600"/>
            <a:ext cx="1676400" cy="1676400"/>
            <a:chOff x="914400" y="-609600"/>
            <a:chExt cx="1676400" cy="1676400"/>
          </a:xfrm>
        </p:grpSpPr>
        <p:cxnSp>
          <p:nvCxnSpPr>
            <p:cNvPr id="9" name="Straight Connector 8"/>
            <p:cNvCxnSpPr/>
            <p:nvPr/>
          </p:nvCxnSpPr>
          <p:spPr>
            <a:xfrm rot="16200000" flipV="1">
              <a:off x="914400" y="-609600"/>
              <a:ext cx="1676400" cy="1676400"/>
            </a:xfrm>
            <a:prstGeom prst="line">
              <a:avLst/>
            </a:prstGeom>
            <a:ln w="508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1638300" y="113506"/>
              <a:ext cx="228600" cy="1588"/>
            </a:xfrm>
            <a:prstGeom prst="line">
              <a:avLst/>
            </a:prstGeom>
            <a:ln w="508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1524000" y="227806"/>
              <a:ext cx="228600" cy="1588"/>
            </a:xfrm>
            <a:prstGeom prst="line">
              <a:avLst/>
            </a:prstGeom>
            <a:ln w="508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4114800" y="914400"/>
            <a:ext cx="1676400" cy="1676400"/>
            <a:chOff x="4419600" y="762000"/>
            <a:chExt cx="1676400" cy="1676400"/>
          </a:xfrm>
        </p:grpSpPr>
        <p:cxnSp>
          <p:nvCxnSpPr>
            <p:cNvPr id="11" name="Straight Connector 10"/>
            <p:cNvCxnSpPr/>
            <p:nvPr/>
          </p:nvCxnSpPr>
          <p:spPr>
            <a:xfrm rot="5400000" flipH="1" flipV="1">
              <a:off x="4419600" y="762000"/>
              <a:ext cx="1676400" cy="1676400"/>
            </a:xfrm>
            <a:prstGeom prst="line">
              <a:avLst/>
            </a:prstGeom>
            <a:ln w="508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 flipV="1">
              <a:off x="5410200" y="1143000"/>
              <a:ext cx="304800" cy="74612"/>
            </a:xfrm>
            <a:prstGeom prst="line">
              <a:avLst/>
            </a:prstGeom>
            <a:ln w="508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5524500" y="1257300"/>
              <a:ext cx="304800" cy="76200"/>
            </a:xfrm>
            <a:prstGeom prst="line">
              <a:avLst/>
            </a:prstGeom>
            <a:ln w="508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609600" y="3810000"/>
            <a:ext cx="7620000" cy="1323439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আপতিত</a:t>
            </a:r>
            <a:r>
              <a:rPr lang="bn-IN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রশ্মি : যে রশ্মি প্রতিফলকের উপর এসে পড়ে তাকে আপতিত রশ্মি বলে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24200" y="2819400"/>
            <a:ext cx="2803973" cy="584775"/>
          </a:xfrm>
          <a:prstGeom prst="rect">
            <a:avLst/>
          </a:prstGeom>
          <a:ln w="50800">
            <a:noFill/>
          </a:ln>
        </p:spPr>
        <p:txBody>
          <a:bodyPr wrap="none">
            <a:spAutoFit/>
          </a:bodyPr>
          <a:lstStyle/>
          <a:p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চিত্র : আপতিত রশ্মি 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4" name="Left Brace 13"/>
          <p:cNvSpPr/>
          <p:nvPr/>
        </p:nvSpPr>
        <p:spPr>
          <a:xfrm rot="19163742">
            <a:off x="2928581" y="697034"/>
            <a:ext cx="457200" cy="2284470"/>
          </a:xfrm>
          <a:prstGeom prst="leftBrace">
            <a:avLst>
              <a:gd name="adj1" fmla="val 64420"/>
              <a:gd name="adj2" fmla="val 53651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5400000" flipH="1" flipV="1">
            <a:off x="4114800" y="914400"/>
            <a:ext cx="1676400" cy="1676400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2" grpId="0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406</Words>
  <Application>Microsoft Office PowerPoint</Application>
  <PresentationFormat>On-screen Show (4:3)</PresentationFormat>
  <Paragraphs>69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Cambria Math</vt:lpstr>
      <vt:lpstr>Microsoft Sans Serif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TTC Ctg</dc:creator>
  <cp:lastModifiedBy>User</cp:lastModifiedBy>
  <cp:revision>147</cp:revision>
  <dcterms:created xsi:type="dcterms:W3CDTF">2006-08-16T00:00:00Z</dcterms:created>
  <dcterms:modified xsi:type="dcterms:W3CDTF">2018-04-02T05:19:30Z</dcterms:modified>
</cp:coreProperties>
</file>